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8"/>
  </p:notesMasterIdLst>
  <p:sldIdLst>
    <p:sldId id="256" r:id="rId2"/>
    <p:sldId id="269" r:id="rId3"/>
    <p:sldId id="270" r:id="rId4"/>
    <p:sldId id="259" r:id="rId5"/>
    <p:sldId id="261" r:id="rId6"/>
    <p:sldId id="264" r:id="rId7"/>
    <p:sldId id="262" r:id="rId8"/>
    <p:sldId id="330" r:id="rId9"/>
    <p:sldId id="297" r:id="rId10"/>
    <p:sldId id="291" r:id="rId11"/>
    <p:sldId id="311" r:id="rId12"/>
    <p:sldId id="313" r:id="rId13"/>
    <p:sldId id="314" r:id="rId14"/>
    <p:sldId id="315" r:id="rId15"/>
    <p:sldId id="312" r:id="rId16"/>
    <p:sldId id="342" r:id="rId17"/>
    <p:sldId id="276" r:id="rId18"/>
    <p:sldId id="326" r:id="rId19"/>
    <p:sldId id="328" r:id="rId20"/>
    <p:sldId id="331" r:id="rId21"/>
    <p:sldId id="333" r:id="rId22"/>
    <p:sldId id="343" r:id="rId23"/>
    <p:sldId id="344" r:id="rId24"/>
    <p:sldId id="345" r:id="rId25"/>
    <p:sldId id="334" r:id="rId26"/>
    <p:sldId id="335" r:id="rId27"/>
    <p:sldId id="337" r:id="rId28"/>
    <p:sldId id="339" r:id="rId29"/>
    <p:sldId id="338" r:id="rId30"/>
    <p:sldId id="340" r:id="rId31"/>
    <p:sldId id="341" r:id="rId32"/>
    <p:sldId id="271" r:id="rId33"/>
    <p:sldId id="272" r:id="rId34"/>
    <p:sldId id="273" r:id="rId35"/>
    <p:sldId id="275" r:id="rId36"/>
    <p:sldId id="27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65" d="100"/>
          <a:sy n="65" d="100"/>
        </p:scale>
        <p:origin x="-98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1077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102F5-F4DF-4C25-B89D-559F96AF5DC1}" type="datetimeFigureOut">
              <a:rPr lang="en-US" smtClean="0"/>
              <a:pPr/>
              <a:t>11/6/2010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323B-F2AE-4155-AB24-33F0B61BCE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95364-2A7A-43E5-B447-5E624E663F1A}" type="slidenum">
              <a:rPr lang="en-US"/>
              <a:pPr/>
              <a:t>9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38EC4-BE3F-41B0-842E-80CED359B9E9}" type="slidenum">
              <a:rPr lang="en-US"/>
              <a:pPr/>
              <a:t>10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OK, I made up the fourth one. But in a class with many international students I do a little shtick where I make 25 gestures and ask the class to write down what they mean. I put in a few things that mean nothing at all to me; at least one student usually gives me a meaning in their country. Once I reached around the back of my head with my right hand and pulled on my left ear. A student from Nigeria burst into laughter: “That’s what we say to a kindergarten kid, telling him to wake up!” News to me. </a:t>
            </a:r>
          </a:p>
          <a:p>
            <a:r>
              <a:rPr lang="en-US"/>
              <a:t>I trust no one will be offended by the third bullet. It’s in the book, on page 241; nobody objected there. So far.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A04362-0AAB-4753-BA69-2777454F3273}" type="slidenum">
              <a:rPr lang="en-US"/>
              <a:pPr/>
              <a:t>11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2E5EB-CE10-4037-9766-3CE372933FC4}" type="datetime1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1029D-1064-411D-B07E-B3EA8B6A37D4}" type="datetime1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04AF4-C7D5-415D-9586-43BB9C81D7C9}" type="datetime1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8" y="684213"/>
            <a:ext cx="7769225" cy="384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5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5"/>
            <a:ext cx="38100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91BEF0-4ABE-4AC6-B1DB-09CF75696D7A}" type="slidenum">
              <a:rPr lang="en-US"/>
              <a:pPr/>
              <a:t>‹#›</a:t>
            </a:fld>
            <a:endParaRPr lang="en-US">
              <a:solidFill>
                <a:srgbClr val="91001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4464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82688" y="4151313"/>
            <a:ext cx="34464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81550" y="2017713"/>
            <a:ext cx="344805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79ADE3-5504-465C-A95D-2A68572036E8}" type="datetime1">
              <a:rPr lang="en-US" smtClean="0"/>
              <a:t>11/6/2010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08325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D30BF3-8527-4732-9818-9D499B332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B3BE-3A01-4E63-8EBD-F9DAFD4D4D65}" type="datetime1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0CFC-BEC7-452C-8DCE-321C55317C98}" type="datetime1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D498D-5D16-441A-AD6E-26CD30405F49}" type="datetime1">
              <a:rPr lang="en-US" smtClean="0"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560E-C0E6-4F5C-A354-130246D44156}" type="datetime1">
              <a:rPr lang="en-US" smtClean="0"/>
              <a:t>11/6/2010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9BCC-3D02-4A54-B675-F07518B39F3A}" type="datetime1">
              <a:rPr lang="en-US" smtClean="0"/>
              <a:t>11/6/2010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859-CEAC-4318-A3CC-89C6EF9EFB90}" type="datetime1">
              <a:rPr lang="en-US" smtClean="0"/>
              <a:t>11/6/2010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89D9-7F4F-467A-B790-3146279C3E61}" type="datetime1">
              <a:rPr lang="en-US" smtClean="0"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B9C7-2535-4245-A3A4-538F0E5C4215}" type="datetime1">
              <a:rPr lang="en-US" smtClean="0"/>
              <a:t>11/6/2010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Freeform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Title Placeholder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0D2A29-BCBC-4D2B-B392-980D22E10802}" type="datetime1">
              <a:rPr lang="en-US" smtClean="0"/>
              <a:t>11/6/2010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CC1E9A-716D-49E7-ACA4-249EF2982F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0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0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0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0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0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0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Cross-Cultural and Cross-Lingual </a:t>
            </a:r>
            <a:r>
              <a:rPr lang="en-US" dirty="0" smtClean="0"/>
              <a:t>Ontology Engineering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Yuri </a:t>
            </a:r>
            <a:r>
              <a:rPr lang="en-US" dirty="0" err="1" smtClean="0"/>
              <a:t>Tijerino</a:t>
            </a:r>
            <a:endParaRPr lang="en-US" dirty="0" smtClean="0"/>
          </a:p>
          <a:p>
            <a:r>
              <a:rPr lang="en-US" dirty="0" err="1" smtClean="0"/>
              <a:t>Kwansei</a:t>
            </a:r>
            <a:r>
              <a:rPr lang="en-US" dirty="0" smtClean="0"/>
              <a:t> </a:t>
            </a:r>
            <a:r>
              <a:rPr lang="en-US" dirty="0" err="1" smtClean="0"/>
              <a:t>Gakuin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gesture mean?</a:t>
            </a:r>
          </a:p>
        </p:txBody>
      </p:sp>
      <p:pic>
        <p:nvPicPr>
          <p:cNvPr id="131079" name="Picture 7" descr="06O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38238" y="2246313"/>
            <a:ext cx="2544762" cy="3240087"/>
          </a:xfrm>
          <a:noFill/>
          <a:ln/>
        </p:spPr>
      </p:pic>
      <p:sp>
        <p:nvSpPr>
          <p:cNvPr id="131078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2438400"/>
            <a:ext cx="4495800" cy="2743200"/>
          </a:xfrm>
        </p:spPr>
        <p:txBody>
          <a:bodyPr/>
          <a:lstStyle/>
          <a:p>
            <a:r>
              <a:rPr lang="en-US" sz="2000"/>
              <a:t>“Everything is great!”</a:t>
            </a:r>
          </a:p>
          <a:p>
            <a:r>
              <a:rPr lang="en-US" sz="2000"/>
              <a:t>“You are worthless!” (zero)</a:t>
            </a:r>
          </a:p>
          <a:p>
            <a:r>
              <a:rPr lang="en-US" sz="2000"/>
              <a:t>“You are an indelicate sphincter!”</a:t>
            </a:r>
          </a:p>
          <a:p>
            <a:r>
              <a:rPr lang="en-US" sz="2000"/>
              <a:t>“Your car needs new piston rings!”</a:t>
            </a:r>
          </a:p>
          <a:p>
            <a:r>
              <a:rPr lang="en-US" sz="2000"/>
              <a:t>Any of the above, somewhere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30BF3-8527-4732-9818-9D499B33266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Internationalization?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Internationalization: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Designing applications to easily support different languages and regions.</a:t>
            </a:r>
          </a:p>
          <a:p>
            <a:pPr lvl="1"/>
            <a:r>
              <a:rPr lang="en-US" sz="2400" dirty="0"/>
              <a:t>Abbreviated as </a:t>
            </a:r>
            <a:r>
              <a:rPr lang="en-US" sz="2400" dirty="0" smtClean="0"/>
              <a:t>“</a:t>
            </a:r>
            <a:r>
              <a:rPr lang="en-US" sz="2400" i="1" dirty="0" smtClean="0">
                <a:solidFill>
                  <a:srgbClr val="FF0000"/>
                </a:solidFill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</a:rPr>
              <a:t>18n</a:t>
            </a:r>
            <a:r>
              <a:rPr lang="en-US" sz="2400" i="1" dirty="0" smtClean="0"/>
              <a:t>”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/>
              <a:t>(There are 18 letters between </a:t>
            </a:r>
            <a:r>
              <a:rPr lang="en-US" sz="2400" dirty="0" smtClean="0"/>
              <a:t>‘</a:t>
            </a:r>
            <a:r>
              <a:rPr lang="en-US" sz="2400" dirty="0" err="1" smtClean="0"/>
              <a:t>i</a:t>
            </a:r>
            <a:r>
              <a:rPr lang="en-US" sz="2400" dirty="0" smtClean="0"/>
              <a:t>’ </a:t>
            </a:r>
            <a:r>
              <a:rPr lang="en-US" sz="2400" dirty="0"/>
              <a:t>and </a:t>
            </a:r>
            <a:r>
              <a:rPr lang="en-US" sz="2400" dirty="0" smtClean="0"/>
              <a:t>‘n’).</a:t>
            </a:r>
            <a:endParaRPr lang="en-US" sz="2400" dirty="0"/>
          </a:p>
          <a:p>
            <a:r>
              <a:rPr lang="en-US" sz="2800" dirty="0">
                <a:solidFill>
                  <a:srgbClr val="0000FF"/>
                </a:solidFill>
              </a:rPr>
              <a:t>Localization</a:t>
            </a:r>
            <a:r>
              <a:rPr lang="en-US" sz="28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400" dirty="0"/>
              <a:t>Adapting software to a specific region.</a:t>
            </a:r>
          </a:p>
          <a:p>
            <a:pPr lvl="1"/>
            <a:r>
              <a:rPr lang="en-US" sz="2400" dirty="0"/>
              <a:t>Abbreviated as </a:t>
            </a:r>
            <a:r>
              <a:rPr lang="en-US" sz="2400" i="1" dirty="0"/>
              <a:t>“</a:t>
            </a:r>
            <a:r>
              <a:rPr lang="en-US" sz="2400" i="1" dirty="0" smtClean="0">
                <a:solidFill>
                  <a:srgbClr val="0000FF"/>
                </a:solidFill>
              </a:rPr>
              <a:t>L10n</a:t>
            </a:r>
            <a:r>
              <a:rPr lang="en-US" sz="2400" i="1" dirty="0" smtClean="0"/>
              <a:t>”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smtClean="0"/>
              <a:t>i18n. 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Same executable can be run worldwide with different local data.</a:t>
            </a:r>
          </a:p>
          <a:p>
            <a:pPr>
              <a:lnSpc>
                <a:spcPct val="90000"/>
              </a:lnSpc>
            </a:pPr>
            <a:r>
              <a:rPr lang="en-US"/>
              <a:t>Text elements are not hard-coded.</a:t>
            </a:r>
          </a:p>
          <a:p>
            <a:pPr>
              <a:lnSpc>
                <a:spcPct val="90000"/>
              </a:lnSpc>
            </a:pPr>
            <a:r>
              <a:rPr lang="en-US"/>
              <a:t>Should not have to recompile to add new languages.</a:t>
            </a:r>
          </a:p>
          <a:p>
            <a:pPr>
              <a:lnSpc>
                <a:spcPct val="90000"/>
              </a:lnSpc>
            </a:pPr>
            <a:r>
              <a:rPr lang="en-US"/>
              <a:t>Dates and currencies stored in region independent format.</a:t>
            </a:r>
          </a:p>
          <a:p>
            <a:pPr>
              <a:lnSpc>
                <a:spcPct val="90000"/>
              </a:lnSpc>
            </a:pPr>
            <a:r>
              <a:rPr lang="en-US"/>
              <a:t>Localizes easily.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Non-i18n </a:t>
            </a:r>
            <a:r>
              <a:rPr lang="en-US" dirty="0"/>
              <a:t>Program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sz="2400">
                <a:solidFill>
                  <a:srgbClr val="008000"/>
                </a:solidFill>
                <a:latin typeface="Courier New" charset="0"/>
              </a:rPr>
              <a:t>public class</a:t>
            </a:r>
            <a:r>
              <a:rPr lang="en-US" sz="2400">
                <a:latin typeface="Courier New" charset="0"/>
              </a:rPr>
              <a:t> NotI18N {</a:t>
            </a:r>
          </a:p>
          <a:p>
            <a:pPr>
              <a:buFont typeface="Wingdings" charset="2"/>
              <a:buNone/>
            </a:pPr>
            <a:r>
              <a:rPr lang="en-US" sz="2400">
                <a:latin typeface="Courier New" charset="0"/>
              </a:rPr>
              <a:t> </a:t>
            </a:r>
            <a:r>
              <a:rPr lang="en-US" sz="2400">
                <a:solidFill>
                  <a:srgbClr val="008000"/>
                </a:solidFill>
                <a:latin typeface="Courier New" charset="0"/>
              </a:rPr>
              <a:t>static public void </a:t>
            </a:r>
            <a:r>
              <a:rPr lang="en-US" sz="2400">
                <a:latin typeface="Courier New" charset="0"/>
              </a:rPr>
              <a:t>main(</a:t>
            </a:r>
            <a:r>
              <a:rPr lang="en-US" sz="2400">
                <a:solidFill>
                  <a:srgbClr val="0000FF"/>
                </a:solidFill>
                <a:latin typeface="Courier New" charset="0"/>
              </a:rPr>
              <a:t>String</a:t>
            </a:r>
            <a:r>
              <a:rPr lang="en-US" sz="2400">
                <a:latin typeface="Courier New" charset="0"/>
              </a:rPr>
              <a:t>[] args){</a:t>
            </a:r>
          </a:p>
          <a:p>
            <a:pPr>
              <a:buFont typeface="Wingdings" charset="2"/>
              <a:buNone/>
            </a:pPr>
            <a:r>
              <a:rPr lang="en-US" sz="2400">
                <a:latin typeface="Courier New" charset="0"/>
              </a:rPr>
              <a:t>	</a:t>
            </a:r>
            <a:r>
              <a:rPr lang="en-US" sz="2400">
                <a:solidFill>
                  <a:srgbClr val="008000"/>
                </a:solidFill>
                <a:latin typeface="Courier New" charset="0"/>
              </a:rPr>
              <a:t>System.out.println</a:t>
            </a:r>
            <a:r>
              <a:rPr lang="en-US" sz="2400">
                <a:latin typeface="Courier New" charset="0"/>
              </a:rPr>
              <a:t>(</a:t>
            </a:r>
            <a:r>
              <a:rPr lang="en-US" sz="2400">
                <a:solidFill>
                  <a:srgbClr val="FF8000"/>
                </a:solidFill>
                <a:latin typeface="Courier New" charset="0"/>
              </a:rPr>
              <a:t>"Hello"</a:t>
            </a:r>
            <a:r>
              <a:rPr lang="en-US" sz="2400">
                <a:latin typeface="Courier New" charset="0"/>
              </a:rPr>
              <a:t>);</a:t>
            </a:r>
          </a:p>
          <a:p>
            <a:pPr>
              <a:buFont typeface="Wingdings" charset="2"/>
              <a:buNone/>
            </a:pPr>
            <a:r>
              <a:rPr lang="en-US" sz="2400">
                <a:latin typeface="Courier New" charset="0"/>
              </a:rPr>
              <a:t>	</a:t>
            </a:r>
            <a:r>
              <a:rPr lang="en-US" sz="2400">
                <a:solidFill>
                  <a:srgbClr val="008000"/>
                </a:solidFill>
                <a:latin typeface="Courier New" charset="0"/>
              </a:rPr>
              <a:t>System.out.println</a:t>
            </a:r>
            <a:r>
              <a:rPr lang="en-US" sz="2400">
                <a:latin typeface="Courier New" charset="0"/>
              </a:rPr>
              <a:t>(</a:t>
            </a:r>
            <a:r>
              <a:rPr lang="en-US" sz="2400">
                <a:solidFill>
                  <a:srgbClr val="FF8000"/>
                </a:solidFill>
                <a:latin typeface="Courier New" charset="0"/>
              </a:rPr>
              <a:t>”Thank you"</a:t>
            </a:r>
            <a:r>
              <a:rPr lang="en-US" sz="2400">
                <a:latin typeface="Courier New" charset="0"/>
              </a:rPr>
              <a:t>);      </a:t>
            </a:r>
          </a:p>
          <a:p>
            <a:pPr>
              <a:buFont typeface="Wingdings" charset="2"/>
              <a:buNone/>
            </a:pPr>
            <a:r>
              <a:rPr lang="en-US" sz="2400">
                <a:latin typeface="Courier New" charset="0"/>
              </a:rPr>
              <a:t> }</a:t>
            </a:r>
          </a:p>
          <a:p>
            <a:pPr>
              <a:buFont typeface="Wingdings" charset="2"/>
              <a:buNone/>
            </a:pPr>
            <a:r>
              <a:rPr lang="en-US" sz="2400">
                <a:latin typeface="Courier New" charset="0"/>
              </a:rPr>
              <a:t>}</a:t>
            </a:r>
          </a:p>
          <a:p>
            <a:r>
              <a:rPr lang="en-US"/>
              <a:t>What if we want to ship this software to 70 different countries?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8000"/>
                </a:solidFill>
              </a:rPr>
              <a:t>Locales:</a:t>
            </a:r>
            <a:r>
              <a:rPr lang="en-US" sz="2800"/>
              <a:t> Objects that identify a particular language and region.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0000FF"/>
                </a:solidFill>
              </a:rPr>
              <a:t>Locale</a:t>
            </a:r>
            <a:r>
              <a:rPr lang="en-US" sz="2800"/>
              <a:t>(</a:t>
            </a:r>
            <a:r>
              <a:rPr lang="en-US" sz="2800">
                <a:solidFill>
                  <a:srgbClr val="0000FF"/>
                </a:solidFill>
              </a:rPr>
              <a:t>String</a:t>
            </a:r>
            <a:r>
              <a:rPr lang="en-US" sz="2800"/>
              <a:t> country, </a:t>
            </a:r>
            <a:r>
              <a:rPr lang="en-US" sz="2800">
                <a:solidFill>
                  <a:srgbClr val="0000FF"/>
                </a:solidFill>
              </a:rPr>
              <a:t>String</a:t>
            </a:r>
            <a:r>
              <a:rPr lang="en-US" sz="2800"/>
              <a:t> lang);</a:t>
            </a:r>
          </a:p>
          <a:p>
            <a:pPr>
              <a:lnSpc>
                <a:spcPct val="90000"/>
              </a:lnSpc>
            </a:pPr>
            <a:r>
              <a:rPr lang="en-US" sz="2800"/>
              <a:t>Static Locales: </a:t>
            </a:r>
            <a:r>
              <a:rPr lang="en-US" sz="2800">
                <a:solidFill>
                  <a:srgbClr val="0000FF"/>
                </a:solidFill>
              </a:rPr>
              <a:t>Locale.US, Locale.Japan, Locale.UK, Locale.PRC</a:t>
            </a:r>
            <a:endParaRPr lang="en-US" sz="280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/>
              <a:t>Two-letter country and language codes. 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latin typeface="Courier New" charset="0"/>
              </a:rPr>
              <a:t>Locale</a:t>
            </a:r>
            <a:r>
              <a:rPr lang="en-US" sz="2400">
                <a:latin typeface="Courier New" charset="0"/>
              </a:rPr>
              <a:t> swahiliKenya;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>
                <a:latin typeface="Courier New" charset="0"/>
              </a:rPr>
              <a:t>	swahiliKenya = </a:t>
            </a:r>
            <a:r>
              <a:rPr lang="en-US" sz="2400">
                <a:solidFill>
                  <a:srgbClr val="008000"/>
                </a:solidFill>
                <a:latin typeface="Courier New" charset="0"/>
              </a:rPr>
              <a:t>new</a:t>
            </a:r>
            <a:r>
              <a:rPr lang="en-US" sz="2400">
                <a:latin typeface="Courier New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Courier New" charset="0"/>
              </a:rPr>
              <a:t>Locale</a:t>
            </a:r>
            <a:r>
              <a:rPr lang="en-US" sz="2400">
                <a:latin typeface="Courier New" charset="0"/>
              </a:rPr>
              <a:t>(</a:t>
            </a:r>
            <a:r>
              <a:rPr lang="en-US" sz="2400">
                <a:solidFill>
                  <a:srgbClr val="FF8000"/>
                </a:solidFill>
                <a:latin typeface="Courier New" charset="0"/>
              </a:rPr>
              <a:t>“sw”</a:t>
            </a:r>
            <a:r>
              <a:rPr lang="en-US" sz="2400">
                <a:latin typeface="Courier New" charset="0"/>
              </a:rPr>
              <a:t>, </a:t>
            </a:r>
            <a:r>
              <a:rPr lang="en-US" sz="2400">
                <a:solidFill>
                  <a:srgbClr val="FF8000"/>
                </a:solidFill>
                <a:latin typeface="Courier New" charset="0"/>
              </a:rPr>
              <a:t>“KE”</a:t>
            </a:r>
            <a:r>
              <a:rPr lang="en-US" sz="2400">
                <a:latin typeface="Courier New" charset="0"/>
              </a:rPr>
              <a:t>);</a:t>
            </a:r>
          </a:p>
          <a:p>
            <a:pPr>
              <a:lnSpc>
                <a:spcPct val="90000"/>
              </a:lnSpc>
            </a:pPr>
            <a:r>
              <a:rPr lang="en-US" sz="2400">
                <a:solidFill>
                  <a:srgbClr val="0000FF"/>
                </a:solidFill>
                <a:latin typeface="Courier New" charset="0"/>
              </a:rPr>
              <a:t>Locale</a:t>
            </a:r>
            <a:r>
              <a:rPr lang="en-US" sz="2400">
                <a:latin typeface="Courier New" charset="0"/>
              </a:rPr>
              <a:t> arabicIraq;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400">
                <a:latin typeface="Courier New" charset="0"/>
              </a:rPr>
              <a:t>	arabicIraq = </a:t>
            </a:r>
            <a:r>
              <a:rPr lang="en-US" sz="2400">
                <a:solidFill>
                  <a:srgbClr val="008000"/>
                </a:solidFill>
                <a:latin typeface="Courier New" charset="0"/>
              </a:rPr>
              <a:t>new</a:t>
            </a:r>
            <a:r>
              <a:rPr lang="en-US" sz="2400">
                <a:latin typeface="Courier New" charset="0"/>
              </a:rPr>
              <a:t> </a:t>
            </a:r>
            <a:r>
              <a:rPr lang="en-US" sz="2400">
                <a:solidFill>
                  <a:srgbClr val="0000FF"/>
                </a:solidFill>
                <a:latin typeface="Courier New" charset="0"/>
              </a:rPr>
              <a:t>Locale</a:t>
            </a:r>
            <a:r>
              <a:rPr lang="en-US" sz="2400">
                <a:latin typeface="Courier New" charset="0"/>
              </a:rPr>
              <a:t>(</a:t>
            </a:r>
            <a:r>
              <a:rPr lang="en-US" sz="2400">
                <a:solidFill>
                  <a:srgbClr val="FF8000"/>
                </a:solidFill>
                <a:latin typeface="Courier New" charset="0"/>
              </a:rPr>
              <a:t>“ar”</a:t>
            </a:r>
            <a:r>
              <a:rPr lang="en-US" sz="2400">
                <a:latin typeface="Courier New" charset="0"/>
              </a:rPr>
              <a:t>, </a:t>
            </a:r>
            <a:r>
              <a:rPr lang="en-US" sz="2400">
                <a:solidFill>
                  <a:srgbClr val="FF8000"/>
                </a:solidFill>
                <a:latin typeface="Courier New" charset="0"/>
              </a:rPr>
              <a:t>“IQ”</a:t>
            </a:r>
            <a:r>
              <a:rPr lang="en-US" sz="2400">
                <a:latin typeface="Courier New" charset="0"/>
              </a:rPr>
              <a:t>);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</a:t>
            </a:r>
            <a:r>
              <a:rPr lang="en-US" dirty="0" smtClean="0"/>
              <a:t>we “think” we </a:t>
            </a:r>
            <a:r>
              <a:rPr lang="en-US" dirty="0"/>
              <a:t>care?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8000"/>
                </a:solidFill>
              </a:rPr>
              <a:t>Translation:</a:t>
            </a:r>
            <a:r>
              <a:rPr lang="en-US" sz="2800" dirty="0"/>
              <a:t> Don’t want to have to search through many files for words to translate.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</a:rPr>
              <a:t>Date Formats:</a:t>
            </a:r>
            <a:r>
              <a:rPr lang="en-US" sz="2800" dirty="0"/>
              <a:t> Is “7/6/5” July 6th, 2005, June 7th, 2005, or June 5th, 2007?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</a:rPr>
              <a:t>Currency Formats:</a:t>
            </a:r>
            <a:r>
              <a:rPr lang="en-US" sz="2800" dirty="0"/>
              <a:t> Is nine thousand dollars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sz="2800" dirty="0"/>
              <a:t>	9 000,00, 9.000,00, or $9,000.00?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8000"/>
                </a:solidFill>
              </a:rPr>
              <a:t>Non-Latin Characters: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Spanish: ¡Viva </a:t>
            </a:r>
            <a:r>
              <a:rPr lang="en-US" sz="2400" dirty="0" err="1"/>
              <a:t>España</a:t>
            </a:r>
            <a:r>
              <a:rPr lang="en-US" sz="2400" dirty="0"/>
              <a:t>!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>
                <a:ea typeface="ヒラギノ角ゴ Pro W3" charset="-128"/>
              </a:rPr>
              <a:t>Chinese: </a:t>
            </a:r>
            <a:r>
              <a:rPr lang="ja-JP" altLang="en-US" sz="2400" dirty="0">
                <a:ea typeface="ヒラギノ角ゴ Pro W3" charset="-128"/>
              </a:rPr>
              <a:t>早晨好</a:t>
            </a:r>
            <a:endParaRPr lang="en-US" altLang="ja-JP" sz="2400" dirty="0">
              <a:ea typeface="ヒラギノ角ゴ Pro W3" charset="-128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ea typeface="Geeza Pro" charset="0"/>
                <a:cs typeface="Geeza Pro" charset="0"/>
              </a:rPr>
              <a:t>Arabic: هـ</a:t>
            </a:r>
            <a:r>
              <a:rPr lang="en-US" sz="2400" dirty="0"/>
              <a:t> - </a:t>
            </a:r>
            <a:r>
              <a:rPr lang="en-US" sz="2400" dirty="0" err="1">
                <a:ea typeface="Geeza Pro" charset="0"/>
                <a:cs typeface="Geeza Pro" charset="0"/>
              </a:rPr>
              <a:t>الموافق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“really”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Multi-lingual support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Inclusively support multilingual queries by design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Cross-lingual support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Reuse conceptualized components for other languages and/or cultures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Portability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Ontologies</a:t>
            </a:r>
            <a:r>
              <a:rPr lang="en-US" dirty="0" smtClean="0"/>
              <a:t> that are shareable and reusable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Software Engineering i18n/L10n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Lexical externalization</a:t>
            </a:r>
          </a:p>
          <a:p>
            <a:pPr lvl="1"/>
            <a:r>
              <a:rPr lang="en-US" dirty="0" smtClean="0"/>
              <a:t>No text visible to user is embedded in text</a:t>
            </a:r>
          </a:p>
          <a:p>
            <a:r>
              <a:rPr lang="en-US" dirty="0" smtClean="0"/>
              <a:t>Grammatical externalization</a:t>
            </a:r>
          </a:p>
          <a:p>
            <a:pPr lvl="1"/>
            <a:r>
              <a:rPr lang="en-US" dirty="0" smtClean="0"/>
              <a:t>Avoid use of language constructs for interaction</a:t>
            </a:r>
          </a:p>
          <a:p>
            <a:r>
              <a:rPr lang="en-US" dirty="0" smtClean="0"/>
              <a:t>UI externalization</a:t>
            </a:r>
          </a:p>
          <a:p>
            <a:pPr lvl="1"/>
            <a:r>
              <a:rPr lang="en-US" dirty="0" smtClean="0"/>
              <a:t>Formatting, styling, color schemes, graphics, etc</a:t>
            </a:r>
          </a:p>
          <a:p>
            <a:r>
              <a:rPr lang="en-US" dirty="0" smtClean="0"/>
              <a:t>Functional externalization</a:t>
            </a:r>
          </a:p>
          <a:p>
            <a:pPr lvl="1"/>
            <a:r>
              <a:rPr lang="en-US" dirty="0" smtClean="0"/>
              <a:t>Dates, numbers, sorting,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i18n/L10n</a:t>
            </a:r>
            <a:r>
              <a:rPr lang="en-US" dirty="0"/>
              <a:t> </a:t>
            </a:r>
            <a:r>
              <a:rPr lang="en-US" dirty="0" smtClean="0"/>
              <a:t>matters in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</a:t>
            </a:r>
            <a:r>
              <a:rPr lang="en-US" dirty="0" err="1" smtClean="0"/>
              <a:t>Guarino</a:t>
            </a:r>
            <a:r>
              <a:rPr lang="en-US" dirty="0" smtClean="0"/>
              <a:t>[1], </a:t>
            </a:r>
            <a:r>
              <a:rPr lang="en-US" dirty="0" err="1" smtClean="0"/>
              <a:t>ontologies</a:t>
            </a:r>
            <a:r>
              <a:rPr lang="en-US" dirty="0" smtClean="0"/>
              <a:t> </a:t>
            </a:r>
            <a:r>
              <a:rPr lang="en-US" dirty="0"/>
              <a:t>are language dependent, while </a:t>
            </a:r>
            <a:r>
              <a:rPr lang="en-US" dirty="0" smtClean="0"/>
              <a:t>conceptualizations </a:t>
            </a:r>
            <a:r>
              <a:rPr lang="en-US" dirty="0"/>
              <a:t>are language independent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Conceptualizations </a:t>
            </a:r>
            <a:r>
              <a:rPr lang="en-US" dirty="0"/>
              <a:t>refer to abstract, </a:t>
            </a:r>
            <a:r>
              <a:rPr lang="en-US" dirty="0" smtClean="0"/>
              <a:t>simplified </a:t>
            </a:r>
            <a:r>
              <a:rPr lang="en-US" dirty="0"/>
              <a:t>views of the </a:t>
            </a:r>
            <a:r>
              <a:rPr lang="en-US" dirty="0" smtClean="0"/>
              <a:t>world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ontology requires formal </a:t>
            </a:r>
            <a:r>
              <a:rPr lang="en-US" dirty="0" err="1"/>
              <a:t>specication</a:t>
            </a:r>
            <a:r>
              <a:rPr lang="en-US" dirty="0"/>
              <a:t> of the underlying </a:t>
            </a:r>
            <a:r>
              <a:rPr lang="en-US" dirty="0" smtClean="0"/>
              <a:t>conceptualization </a:t>
            </a:r>
            <a:r>
              <a:rPr lang="en-US" dirty="0"/>
              <a:t>[2]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331640" y="3717032"/>
            <a:ext cx="329288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ja-JP" sz="1600" b="1" dirty="0" smtClean="0">
                <a:solidFill>
                  <a:schemeClr val="tx2"/>
                </a:solidFill>
                <a:ea typeface="ＭＳ ゴシック" pitchFamily="49" charset="-128"/>
              </a:rPr>
              <a:t>Conceptualization </a:t>
            </a:r>
            <a:r>
              <a:rPr lang="en-US" altLang="ja-JP" sz="1800" b="1" dirty="0" smtClean="0">
                <a:solidFill>
                  <a:schemeClr val="tx2"/>
                </a:solidFill>
                <a:ea typeface="ＭＳ ゴシック" pitchFamily="49" charset="-128"/>
              </a:rPr>
              <a:t>1</a:t>
            </a:r>
            <a:endParaRPr lang="en-US" altLang="ja-JP" sz="1800" dirty="0">
              <a:solidFill>
                <a:schemeClr val="tx2"/>
              </a:solidFill>
              <a:ea typeface="ＭＳ ゴシック" pitchFamily="49" charset="-128"/>
            </a:endParaRPr>
          </a:p>
          <a:p>
            <a:pPr eaLnBrk="1" hangingPunct="1"/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</a:t>
            </a:r>
            <a:r>
              <a:rPr lang="en-US" altLang="ja-JP" sz="1600" b="1" dirty="0" smtClean="0">
                <a:solidFill>
                  <a:schemeClr val="tx2"/>
                </a:solidFill>
                <a:ea typeface="ＭＳ ゴシック" pitchFamily="49" charset="-128"/>
              </a:rPr>
              <a:t>Object		Relation</a:t>
            </a:r>
            <a:r>
              <a:rPr lang="ja-JP" altLang="en-US" sz="1800" b="1" dirty="0">
                <a:solidFill>
                  <a:schemeClr val="tx2"/>
                </a:solidFill>
                <a:ea typeface="ＭＳ ゴシック" pitchFamily="49" charset="-128"/>
              </a:rPr>
              <a:t/>
            </a:r>
            <a:br>
              <a:rPr lang="ja-JP" altLang="en-US" sz="1800" b="1" dirty="0">
                <a:solidFill>
                  <a:schemeClr val="tx2"/>
                </a:solidFill>
                <a:ea typeface="ＭＳ ゴシック" pitchFamily="49" charset="-128"/>
              </a:rPr>
            </a:br>
            <a:r>
              <a:rPr lang="ja-JP" altLang="en-US" sz="1800" dirty="0">
                <a:solidFill>
                  <a:schemeClr val="tx2"/>
                </a:solidFill>
                <a:ea typeface="ＭＳ ゴシック" pitchFamily="49" charset="-128"/>
              </a:rPr>
              <a:t>  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block A  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	on(X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, Y)</a:t>
            </a:r>
            <a:b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</a:b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block B      </a:t>
            </a:r>
            <a:r>
              <a:rPr lang="ja-JP" altLang="en-US" dirty="0" smtClean="0">
                <a:solidFill>
                  <a:schemeClr val="tx2"/>
                </a:solidFill>
                <a:ea typeface="ＭＳ ゴシック" pitchFamily="49" charset="-128"/>
              </a:rPr>
              <a:t>   </a:t>
            </a:r>
            <a:r>
              <a:rPr lang="en-US" altLang="ja-JP" dirty="0" smtClean="0">
                <a:solidFill>
                  <a:schemeClr val="tx2"/>
                </a:solidFill>
                <a:ea typeface="ＭＳ ゴシック" pitchFamily="49" charset="-128"/>
              </a:rPr>
              <a:t>	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above(X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, Y)</a:t>
            </a:r>
          </a:p>
          <a:p>
            <a:pPr eaLnBrk="1" hangingPunct="1"/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block C       </a:t>
            </a:r>
            <a:r>
              <a:rPr lang="ja-JP" altLang="en-US" sz="1800" dirty="0">
                <a:solidFill>
                  <a:schemeClr val="tx2"/>
                </a:solidFill>
                <a:ea typeface="ＭＳ ゴシック" pitchFamily="49" charset="-128"/>
              </a:rPr>
              <a:t>　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	holding(X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)</a:t>
            </a:r>
            <a:r>
              <a:rPr lang="en-US" altLang="ja-JP" sz="1800" b="1" dirty="0">
                <a:solidFill>
                  <a:schemeClr val="tx2"/>
                </a:solidFill>
                <a:ea typeface="ＭＳ ゴシック" pitchFamily="49" charset="-128"/>
              </a:rPr>
              <a:t> </a:t>
            </a:r>
            <a:endParaRPr lang="en-US" altLang="ja-JP" sz="1800" dirty="0">
              <a:solidFill>
                <a:schemeClr val="tx2"/>
              </a:solidFill>
              <a:ea typeface="ＭＳ ゴシック" pitchFamily="49" charset="-128"/>
            </a:endParaRPr>
          </a:p>
          <a:p>
            <a:pPr eaLnBrk="1" hangingPunct="1"/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</a:t>
            </a:r>
            <a:r>
              <a:rPr lang="en-US" altLang="ja-JP" sz="1800" b="1" dirty="0">
                <a:solidFill>
                  <a:schemeClr val="tx2"/>
                </a:solidFill>
                <a:ea typeface="ＭＳ ゴシック" pitchFamily="49" charset="-128"/>
              </a:rPr>
              <a:t>table A       </a:t>
            </a:r>
            <a:r>
              <a:rPr lang="ja-JP" altLang="en-US" sz="1800" b="1" dirty="0">
                <a:solidFill>
                  <a:schemeClr val="tx2"/>
                </a:solidFill>
                <a:ea typeface="ＭＳ ゴシック" pitchFamily="49" charset="-128"/>
              </a:rPr>
              <a:t>　</a:t>
            </a:r>
            <a:r>
              <a:rPr lang="en-US" altLang="ja-JP" sz="1800" b="1" dirty="0" smtClean="0">
                <a:solidFill>
                  <a:schemeClr val="tx2"/>
                </a:solidFill>
                <a:ea typeface="ＭＳ ゴシック" pitchFamily="49" charset="-128"/>
              </a:rPr>
              <a:t>	</a:t>
            </a:r>
            <a:r>
              <a:rPr lang="en-US" altLang="ja-JP" sz="1800" dirty="0" err="1" smtClean="0">
                <a:solidFill>
                  <a:schemeClr val="tx2"/>
                </a:solidFill>
                <a:ea typeface="ＭＳ ゴシック" pitchFamily="49" charset="-128"/>
              </a:rPr>
              <a:t>handEmpty</a:t>
            </a:r>
            <a:endParaRPr lang="en-US" altLang="ja-JP" sz="1800" dirty="0">
              <a:solidFill>
                <a:schemeClr val="tx2"/>
              </a:solidFill>
              <a:ea typeface="ＭＳ ゴシック" pitchFamily="49" charset="-128"/>
            </a:endParaRPr>
          </a:p>
          <a:p>
            <a:pPr eaLnBrk="1" hangingPunct="1"/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hand  A       </a:t>
            </a:r>
            <a:r>
              <a:rPr lang="ja-JP" altLang="en-US" sz="1800" dirty="0">
                <a:solidFill>
                  <a:schemeClr val="tx2"/>
                </a:solidFill>
                <a:ea typeface="ＭＳ ゴシック" pitchFamily="49" charset="-128"/>
              </a:rPr>
              <a:t>　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	clear(X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) 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499992" y="3712964"/>
            <a:ext cx="4216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ja-JP" sz="1600" b="1" dirty="0" smtClean="0">
                <a:solidFill>
                  <a:schemeClr val="tx2"/>
                </a:solidFill>
                <a:ea typeface="ＭＳ ゴシック" pitchFamily="49" charset="-128"/>
              </a:rPr>
              <a:t>Conceptualization</a:t>
            </a:r>
            <a:r>
              <a:rPr lang="en-US" altLang="ja-JP" sz="1800" b="1" dirty="0" smtClean="0">
                <a:solidFill>
                  <a:schemeClr val="tx2"/>
                </a:solidFill>
                <a:ea typeface="ＭＳ ゴシック" pitchFamily="49" charset="-128"/>
              </a:rPr>
              <a:t>-2</a:t>
            </a:r>
            <a:endParaRPr lang="en-US" altLang="ja-JP" sz="1800" b="1" dirty="0">
              <a:solidFill>
                <a:schemeClr val="tx2"/>
              </a:solidFill>
              <a:ea typeface="ＭＳ ゴシック" pitchFamily="49" charset="-128"/>
            </a:endParaRPr>
          </a:p>
          <a:p>
            <a:pPr eaLnBrk="1" hangingPunct="1"/>
            <a:r>
              <a:rPr lang="en-US" altLang="ja-JP" sz="1800" b="1" dirty="0" smtClean="0">
                <a:solidFill>
                  <a:schemeClr val="tx2"/>
                </a:solidFill>
                <a:ea typeface="ＭＳ ゴシック" pitchFamily="49" charset="-128"/>
              </a:rPr>
              <a:t>Object	         </a:t>
            </a:r>
            <a:r>
              <a:rPr lang="en-US" altLang="ja-JP" sz="1800" b="1" dirty="0" smtClean="0">
                <a:solidFill>
                  <a:schemeClr val="tx2"/>
                </a:solidFill>
                <a:ea typeface="ＭＳ ゴシック" pitchFamily="49" charset="-128"/>
              </a:rPr>
              <a:t>	Relation</a:t>
            </a:r>
            <a:endParaRPr lang="ja-JP" altLang="en-US" sz="1600" b="1" dirty="0">
              <a:solidFill>
                <a:schemeClr val="tx2"/>
              </a:solidFill>
              <a:ea typeface="ＭＳ ゴシック" pitchFamily="49" charset="-128"/>
            </a:endParaRPr>
          </a:p>
          <a:p>
            <a:pPr eaLnBrk="1" hangingPunct="1"/>
            <a:r>
              <a:rPr lang="ja-JP" altLang="en-US" sz="1600" b="1" dirty="0">
                <a:solidFill>
                  <a:schemeClr val="tx2"/>
                </a:solidFill>
                <a:ea typeface="ＭＳ ゴシック" pitchFamily="49" charset="-128"/>
              </a:rPr>
              <a:t>  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block A        </a:t>
            </a:r>
            <a:r>
              <a:rPr lang="ja-JP" altLang="en-US" sz="1800" dirty="0">
                <a:solidFill>
                  <a:schemeClr val="tx2"/>
                </a:solidFill>
                <a:ea typeface="ＭＳ ゴシック" pitchFamily="49" charset="-128"/>
              </a:rPr>
              <a:t>　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	on(X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, Y)</a:t>
            </a:r>
            <a:b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</a:b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block B      </a:t>
            </a:r>
            <a:r>
              <a:rPr lang="ja-JP" altLang="en-US" sz="1800" dirty="0">
                <a:solidFill>
                  <a:schemeClr val="tx2"/>
                </a:solidFill>
                <a:ea typeface="ＭＳ ゴシック" pitchFamily="49" charset="-128"/>
              </a:rPr>
              <a:t>　  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	above(X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, Y)</a:t>
            </a:r>
          </a:p>
          <a:p>
            <a:pPr eaLnBrk="1" hangingPunct="1"/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block C       </a:t>
            </a:r>
            <a:r>
              <a:rPr lang="ja-JP" altLang="en-US" sz="1800" dirty="0">
                <a:solidFill>
                  <a:schemeClr val="tx2"/>
                </a:solidFill>
                <a:ea typeface="ＭＳ ゴシック" pitchFamily="49" charset="-128"/>
              </a:rPr>
              <a:t>　 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	</a:t>
            </a:r>
            <a:r>
              <a:rPr lang="en-US" altLang="ja-JP" sz="1800" b="1" dirty="0" err="1" smtClean="0">
                <a:solidFill>
                  <a:schemeClr val="tx2"/>
                </a:solidFill>
                <a:ea typeface="ＭＳ ゴシック" pitchFamily="49" charset="-128"/>
              </a:rPr>
              <a:t>onTable</a:t>
            </a:r>
            <a:r>
              <a:rPr lang="en-US" altLang="ja-JP" sz="1800" b="1" dirty="0" smtClean="0">
                <a:solidFill>
                  <a:schemeClr val="tx2"/>
                </a:solidFill>
                <a:ea typeface="ＭＳ ゴシック" pitchFamily="49" charset="-128"/>
              </a:rPr>
              <a:t>(X</a:t>
            </a:r>
            <a:r>
              <a:rPr lang="en-US" altLang="ja-JP" sz="1800" b="1" dirty="0">
                <a:solidFill>
                  <a:schemeClr val="tx2"/>
                </a:solidFill>
                <a:ea typeface="ＭＳ ゴシック" pitchFamily="49" charset="-128"/>
              </a:rPr>
              <a:t>)</a:t>
            </a:r>
          </a:p>
          <a:p>
            <a:pPr eaLnBrk="1" hangingPunct="1"/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hand A</a:t>
            </a:r>
            <a:r>
              <a:rPr lang="ja-JP" altLang="en-US" sz="1800" dirty="0">
                <a:solidFill>
                  <a:schemeClr val="tx2"/>
                </a:solidFill>
                <a:ea typeface="ＭＳ ゴシック" pitchFamily="49" charset="-128"/>
              </a:rPr>
              <a:t>　　</a:t>
            </a:r>
            <a:r>
              <a:rPr lang="ja-JP" altLang="en-US" dirty="0" smtClean="0">
                <a:solidFill>
                  <a:schemeClr val="tx2"/>
                </a:solidFill>
                <a:ea typeface="ＭＳ ゴシック" pitchFamily="49" charset="-128"/>
              </a:rPr>
              <a:t>   </a:t>
            </a:r>
            <a:r>
              <a:rPr lang="ja-JP" altLang="en-US" dirty="0" smtClean="0">
                <a:solidFill>
                  <a:schemeClr val="tx2"/>
                </a:solidFill>
                <a:ea typeface="ＭＳ ゴシック" pitchFamily="49" charset="-128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ea typeface="ＭＳ ゴシック" pitchFamily="49" charset="-128"/>
              </a:rPr>
              <a:t>	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holding(X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)</a:t>
            </a:r>
            <a:r>
              <a:rPr lang="en-US" altLang="ja-JP" sz="1800" b="1" dirty="0">
                <a:solidFill>
                  <a:schemeClr val="tx2"/>
                </a:solidFill>
                <a:ea typeface="ＭＳ ゴシック" pitchFamily="49" charset="-128"/>
              </a:rPr>
              <a:t> </a:t>
            </a:r>
            <a:endParaRPr lang="en-US" altLang="ja-JP" sz="1800" dirty="0">
              <a:solidFill>
                <a:schemeClr val="tx2"/>
              </a:solidFill>
              <a:ea typeface="ＭＳ ゴシック" pitchFamily="49" charset="-128"/>
            </a:endParaRPr>
          </a:p>
          <a:p>
            <a:pPr eaLnBrk="1" hangingPunct="1"/>
            <a:r>
              <a:rPr lang="en-US" altLang="ja-JP" sz="1800" b="1" dirty="0">
                <a:solidFill>
                  <a:schemeClr val="tx2"/>
                </a:solidFill>
                <a:ea typeface="ＭＳ ゴシック" pitchFamily="49" charset="-128"/>
              </a:rPr>
              <a:t>                      </a:t>
            </a:r>
            <a:r>
              <a:rPr lang="ja-JP" altLang="en-US" sz="1800" b="1" dirty="0">
                <a:solidFill>
                  <a:schemeClr val="tx2"/>
                </a:solidFill>
                <a:ea typeface="ＭＳ ゴシック" pitchFamily="49" charset="-128"/>
              </a:rPr>
              <a:t>　</a:t>
            </a:r>
            <a:r>
              <a:rPr lang="ja-JP" altLang="en-US" sz="1800" b="1" dirty="0" smtClean="0">
                <a:solidFill>
                  <a:schemeClr val="tx2"/>
                </a:solidFill>
                <a:ea typeface="ＭＳ ゴシック" pitchFamily="49" charset="-128"/>
              </a:rPr>
              <a:t> </a:t>
            </a:r>
            <a:r>
              <a:rPr lang="en-US" altLang="ja-JP" sz="1800" b="1" dirty="0" smtClean="0">
                <a:solidFill>
                  <a:schemeClr val="tx2"/>
                </a:solidFill>
                <a:ea typeface="ＭＳ ゴシック" pitchFamily="49" charset="-128"/>
              </a:rPr>
              <a:t>	</a:t>
            </a:r>
            <a:r>
              <a:rPr lang="en-US" altLang="ja-JP" sz="1800" dirty="0" err="1" smtClean="0">
                <a:solidFill>
                  <a:schemeClr val="tx2"/>
                </a:solidFill>
                <a:ea typeface="ＭＳ ゴシック" pitchFamily="49" charset="-128"/>
              </a:rPr>
              <a:t>handEmpty</a:t>
            </a:r>
            <a:endParaRPr lang="en-US" altLang="ja-JP" sz="1800" dirty="0">
              <a:solidFill>
                <a:schemeClr val="tx2"/>
              </a:solidFill>
              <a:ea typeface="ＭＳ ゴシック" pitchFamily="49" charset="-128"/>
            </a:endParaRPr>
          </a:p>
          <a:p>
            <a:pPr eaLnBrk="1" hangingPunct="1"/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                          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 </a:t>
            </a:r>
            <a:r>
              <a:rPr lang="en-US" altLang="ja-JP" sz="1800" dirty="0" smtClean="0">
                <a:solidFill>
                  <a:schemeClr val="tx2"/>
                </a:solidFill>
                <a:ea typeface="ＭＳ ゴシック" pitchFamily="49" charset="-128"/>
              </a:rPr>
              <a:t>	clear(X</a:t>
            </a:r>
            <a:r>
              <a:rPr lang="en-US" altLang="ja-JP" sz="1800" dirty="0">
                <a:solidFill>
                  <a:schemeClr val="tx2"/>
                </a:solidFill>
                <a:ea typeface="ＭＳ ゴシック" pitchFamily="49" charset="-128"/>
              </a:rPr>
              <a:t>)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411760" y="1916832"/>
            <a:ext cx="4313767" cy="1581150"/>
            <a:chOff x="1117" y="567"/>
            <a:chExt cx="2038" cy="1328"/>
          </a:xfrm>
        </p:grpSpPr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1117" y="567"/>
              <a:ext cx="2038" cy="1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1296" y="1062"/>
              <a:ext cx="210" cy="4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1296" y="1287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680" y="1306"/>
              <a:ext cx="209" cy="2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altLang="ja-JP"/>
                <a:t>B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339" y="1274"/>
              <a:ext cx="14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ja-JP"/>
                <a:t>C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337" y="1030"/>
              <a:ext cx="15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ja-JP"/>
                <a:t>A</a:t>
              </a: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1227" y="1550"/>
              <a:ext cx="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273" y="784"/>
              <a:ext cx="767" cy="799"/>
              <a:chOff x="2976" y="2552"/>
              <a:chExt cx="1056" cy="945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3360" y="2592"/>
                <a:ext cx="288" cy="864"/>
                <a:chOff x="912" y="2496"/>
                <a:chExt cx="480" cy="1200"/>
              </a:xfrm>
            </p:grpSpPr>
            <p:sp>
              <p:nvSpPr>
                <p:cNvPr id="17423" name="Rectangle 15"/>
                <p:cNvSpPr>
                  <a:spLocks noChangeArrowheads="1"/>
                </p:cNvSpPr>
                <p:nvPr/>
              </p:nvSpPr>
              <p:spPr bwMode="auto">
                <a:xfrm>
                  <a:off x="912" y="2496"/>
                  <a:ext cx="480" cy="12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4" name="Line 16"/>
                <p:cNvSpPr>
                  <a:spLocks noChangeShapeType="1"/>
                </p:cNvSpPr>
                <p:nvPr/>
              </p:nvSpPr>
              <p:spPr bwMode="auto">
                <a:xfrm>
                  <a:off x="912" y="288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5" name="Line 17"/>
                <p:cNvSpPr>
                  <a:spLocks noChangeShapeType="1"/>
                </p:cNvSpPr>
                <p:nvPr/>
              </p:nvSpPr>
              <p:spPr bwMode="auto">
                <a:xfrm>
                  <a:off x="912" y="326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26" name="Text Box 18"/>
              <p:cNvSpPr txBox="1">
                <a:spLocks noChangeArrowheads="1"/>
              </p:cNvSpPr>
              <p:nvPr/>
            </p:nvSpPr>
            <p:spPr bwMode="auto">
              <a:xfrm>
                <a:off x="3416" y="3130"/>
                <a:ext cx="207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altLang="ja-JP"/>
                  <a:t>A</a:t>
                </a:r>
              </a:p>
            </p:txBody>
          </p:sp>
          <p:sp>
            <p:nvSpPr>
              <p:cNvPr id="17427" name="Text Box 19"/>
              <p:cNvSpPr txBox="1">
                <a:spLocks noChangeArrowheads="1"/>
              </p:cNvSpPr>
              <p:nvPr/>
            </p:nvSpPr>
            <p:spPr bwMode="auto">
              <a:xfrm>
                <a:off x="3402" y="2552"/>
                <a:ext cx="200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altLang="ja-JP"/>
                  <a:t>C</a:t>
                </a:r>
              </a:p>
            </p:txBody>
          </p:sp>
          <p:sp>
            <p:nvSpPr>
              <p:cNvPr id="17428" name="Text Box 20"/>
              <p:cNvSpPr txBox="1">
                <a:spLocks noChangeArrowheads="1"/>
              </p:cNvSpPr>
              <p:nvPr/>
            </p:nvSpPr>
            <p:spPr bwMode="auto">
              <a:xfrm>
                <a:off x="3401" y="2843"/>
                <a:ext cx="20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altLang="ja-JP"/>
                  <a:t>B</a:t>
                </a:r>
              </a:p>
            </p:txBody>
          </p:sp>
          <p:sp>
            <p:nvSpPr>
              <p:cNvPr id="17429" name="Line 21"/>
              <p:cNvSpPr>
                <a:spLocks noChangeShapeType="1"/>
              </p:cNvSpPr>
              <p:nvPr/>
            </p:nvSpPr>
            <p:spPr bwMode="auto">
              <a:xfrm>
                <a:off x="2976" y="3456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1292" y="1553"/>
              <a:ext cx="5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ja-JP" sz="1800" dirty="0" smtClean="0"/>
                <a:t>Initial State</a:t>
              </a:r>
              <a:endParaRPr lang="ja-JP" altLang="en-US" sz="1800" dirty="0"/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413" y="1534"/>
              <a:ext cx="54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altLang="ja-JP" sz="1800" dirty="0" smtClean="0"/>
                <a:t>Goal State</a:t>
              </a:r>
              <a:endParaRPr lang="ja-JP" altLang="en-US" sz="1800" dirty="0"/>
            </a:p>
          </p:txBody>
        </p:sp>
        <p:sp>
          <p:nvSpPr>
            <p:cNvPr id="17432" name="Line 24"/>
            <p:cNvSpPr>
              <a:spLocks noChangeShapeType="1"/>
            </p:cNvSpPr>
            <p:nvPr/>
          </p:nvSpPr>
          <p:spPr bwMode="auto">
            <a:xfrm>
              <a:off x="1750" y="616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1645" y="778"/>
              <a:ext cx="2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>
              <a:off x="1854" y="778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>
              <a:off x="1645" y="778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Conceptualization Example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 </a:t>
            </a:r>
            <a:r>
              <a:rPr lang="en-US" dirty="0" err="1" smtClean="0"/>
              <a:t>Engrish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1766729"/>
            <a:ext cx="3048000" cy="399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Intensional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Extensional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Intensional</a:t>
            </a:r>
            <a:r>
              <a:rPr lang="en-US" dirty="0" smtClean="0"/>
              <a:t> definitions capture the </a:t>
            </a:r>
            <a:r>
              <a:rPr lang="en-US" dirty="0"/>
              <a:t>intended </a:t>
            </a:r>
            <a:r>
              <a:rPr lang="en-US" dirty="0" smtClean="0"/>
              <a:t>meaning of </a:t>
            </a:r>
            <a:r>
              <a:rPr lang="en-US" dirty="0"/>
              <a:t>concept and relations necessary and </a:t>
            </a:r>
            <a:r>
              <a:rPr lang="en-US" dirty="0" err="1" smtClean="0"/>
              <a:t>suficient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define a domain</a:t>
            </a:r>
          </a:p>
          <a:p>
            <a:pPr lvl="1"/>
            <a:r>
              <a:rPr lang="en-US" dirty="0" smtClean="0"/>
              <a:t>Become </a:t>
            </a:r>
            <a:r>
              <a:rPr lang="en-US" dirty="0" smtClean="0"/>
              <a:t>language-dependent when </a:t>
            </a:r>
            <a:r>
              <a:rPr lang="en-US" dirty="0" smtClean="0"/>
              <a:t>formalized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Extensional definitions </a:t>
            </a:r>
            <a:r>
              <a:rPr lang="en-US" dirty="0"/>
              <a:t>rely on listing all possible </a:t>
            </a:r>
            <a:r>
              <a:rPr lang="en-US" dirty="0" smtClean="0"/>
              <a:t>things that </a:t>
            </a:r>
            <a:r>
              <a:rPr lang="en-US" dirty="0"/>
              <a:t>are realizations of the conceptualization or its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Inherently </a:t>
            </a:r>
            <a:r>
              <a:rPr lang="en-US" dirty="0" smtClean="0"/>
              <a:t>culture-independent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is better?</a:t>
            </a:r>
            <a:br>
              <a:rPr lang="en-US" dirty="0" smtClean="0"/>
            </a:br>
            <a:r>
              <a:rPr lang="en-US" dirty="0" smtClean="0"/>
              <a:t>-- </a:t>
            </a:r>
            <a:r>
              <a:rPr lang="en-US" sz="3100" dirty="0" smtClean="0"/>
              <a:t>A recipe ontology example 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 more </a:t>
            </a:r>
            <a:r>
              <a:rPr lang="en-US" dirty="0" err="1" smtClean="0"/>
              <a:t>intensional</a:t>
            </a:r>
            <a:r>
              <a:rPr lang="en-US" dirty="0" smtClean="0"/>
              <a:t> definitions?</a:t>
            </a:r>
          </a:p>
          <a:p>
            <a:pPr lvl="1"/>
            <a:r>
              <a:rPr lang="en-US" dirty="0" smtClean="0"/>
              <a:t>Conceptualization:</a:t>
            </a:r>
          </a:p>
          <a:p>
            <a:pPr lvl="2"/>
            <a:r>
              <a:rPr lang="en-US" dirty="0" smtClean="0"/>
              <a:t>Recipe (English and Japanese)</a:t>
            </a:r>
          </a:p>
          <a:p>
            <a:pPr lvl="3"/>
            <a:r>
              <a:rPr lang="en-US" dirty="0" smtClean="0"/>
              <a:t>Ingredients, Amounts, Units</a:t>
            </a:r>
          </a:p>
          <a:p>
            <a:pPr lvl="3"/>
            <a:r>
              <a:rPr lang="en-US" dirty="0" smtClean="0"/>
              <a:t>Preparation steps (instructions)</a:t>
            </a:r>
          </a:p>
          <a:p>
            <a:pPr lvl="1"/>
            <a:r>
              <a:rPr lang="en-US" dirty="0" smtClean="0"/>
              <a:t>Breaks down at language and cultural levels</a:t>
            </a:r>
          </a:p>
          <a:p>
            <a:pPr lvl="2"/>
            <a:r>
              <a:rPr lang="en-US" dirty="0" smtClean="0"/>
              <a:t>Units not same, homonyms (cup not same), no turkeys in Japan</a:t>
            </a:r>
            <a:endParaRPr lang="en-US" dirty="0"/>
          </a:p>
          <a:p>
            <a:r>
              <a:rPr lang="en-US" dirty="0" smtClean="0"/>
              <a:t>Use more extensional definitions?</a:t>
            </a:r>
          </a:p>
          <a:p>
            <a:pPr lvl="1"/>
            <a:r>
              <a:rPr lang="en-US" dirty="0" smtClean="0"/>
              <a:t>Simpler to use extensional definitions for ingredient substitutions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data frame with a car ads </a:t>
            </a:r>
            <a:r>
              <a:rPr lang="en-US" dirty="0" err="1" smtClean="0"/>
              <a:t>ontolgy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Recommendations for Ontology i18n/L10n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Lexical </a:t>
            </a:r>
            <a:r>
              <a:rPr lang="en-US" dirty="0" smtClean="0"/>
              <a:t>definitions 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</a:t>
            </a:r>
            <a:r>
              <a:rPr lang="en-US" sz="3200" dirty="0" smtClean="0">
                <a:sym typeface="Wingdings" pitchFamily="2" charset="2"/>
              </a:rPr>
              <a:t> </a:t>
            </a:r>
            <a:r>
              <a:rPr lang="en-US" sz="3200" dirty="0" smtClean="0">
                <a:sym typeface="Wingdings" pitchFamily="2" charset="2"/>
              </a:rPr>
              <a:t>E</a:t>
            </a:r>
            <a:r>
              <a:rPr lang="en-US" sz="3200" dirty="0" smtClean="0"/>
              <a:t>xtensional definitions</a:t>
            </a:r>
          </a:p>
          <a:p>
            <a:r>
              <a:rPr lang="en-US" dirty="0" smtClean="0"/>
              <a:t>Semantic declarations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		 </a:t>
            </a:r>
            <a:r>
              <a:rPr lang="en-US" dirty="0" err="1" smtClean="0"/>
              <a:t>Intensional</a:t>
            </a:r>
            <a:r>
              <a:rPr lang="en-US" dirty="0" smtClean="0"/>
              <a:t> </a:t>
            </a:r>
            <a:r>
              <a:rPr lang="en-US" dirty="0" smtClean="0"/>
              <a:t>definitions</a:t>
            </a:r>
          </a:p>
          <a:p>
            <a:r>
              <a:rPr lang="en-US" dirty="0" smtClean="0"/>
              <a:t>Cultural relevant aspects 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	</a:t>
            </a:r>
            <a:r>
              <a:rPr lang="en-US" sz="3200" dirty="0" smtClean="0">
                <a:sym typeface="Wingdings" pitchFamily="2" charset="2"/>
              </a:rPr>
              <a:t> E</a:t>
            </a:r>
            <a:r>
              <a:rPr lang="en-US" sz="3200" dirty="0" smtClean="0"/>
              <a:t>xtensional </a:t>
            </a:r>
            <a:r>
              <a:rPr lang="en-US" sz="3200" dirty="0" smtClean="0"/>
              <a:t>definitions</a:t>
            </a:r>
            <a:endParaRPr lang="en-US" dirty="0" smtClean="0"/>
          </a:p>
          <a:p>
            <a:r>
              <a:rPr lang="en-US" dirty="0" smtClean="0"/>
              <a:t>Functional aspects 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		</a:t>
            </a:r>
            <a:r>
              <a:rPr lang="en-US" sz="3200" dirty="0" smtClean="0">
                <a:sym typeface="Wingdings" pitchFamily="2" charset="2"/>
              </a:rPr>
              <a:t> E</a:t>
            </a:r>
            <a:r>
              <a:rPr lang="en-US" sz="3200" dirty="0" smtClean="0"/>
              <a:t>xtensional </a:t>
            </a:r>
            <a:r>
              <a:rPr lang="en-US" sz="3200" dirty="0" smtClean="0"/>
              <a:t>definitions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Lexical: Best as Externalized extensional definitions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Definition</a:t>
            </a:r>
          </a:p>
          <a:p>
            <a:pPr>
              <a:buNone/>
            </a:pPr>
            <a:r>
              <a:rPr lang="en-US" sz="2700" dirty="0">
                <a:latin typeface="Courier New" pitchFamily="49" charset="0"/>
                <a:cs typeface="Courier New" pitchFamily="49" charset="0"/>
              </a:rPr>
              <a:t>Price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internal representation: integer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external representation: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getExtension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locale,price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-external-representation)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context keywords: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getExtension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locale,price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-context-keywords)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lvl="1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LessThan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(p1: Price, p2: Price) returns (Boolean)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context keywords: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getExtension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locale,lessThan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-context-keywords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Locale </a:t>
            </a:r>
            <a:r>
              <a:rPr lang="en-US" dirty="0">
                <a:latin typeface="+mj-lt"/>
                <a:cs typeface="Courier New" pitchFamily="49" charset="0"/>
              </a:rPr>
              <a:t>file for English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price-external-representation = \$[1-9]\d{0,2},?\d{3} | \d?\d 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]rand | ...;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price-context-keywords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price|asking|obo|neg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(\.|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otiable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)| ...;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lessThan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-context-keywords = (less than | &lt; | under | ...)\s*{p2} |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relevant aspects as extensional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Example of an externalized cultural-dependent </a:t>
            </a:r>
            <a:r>
              <a:rPr lang="en-US" dirty="0" err="1" smtClean="0"/>
              <a:t>denition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Address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internal representation: array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external representation: getExtension2Array(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locale,address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-external-representation)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context keywords: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getExtension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locale,address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-context-keywords)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Cultural relevant aspects as extensional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4500" dirty="0" smtClean="0"/>
              <a:t>Example of an externalized cultural-dependent definition</a:t>
            </a:r>
            <a:endParaRPr lang="en-US" sz="45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%% Locale file for US-English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address-external-representation = [street city state zip-code]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address-context-keywords = (address | domicile | place ...)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street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for US street address goes here!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city = ([a-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-Z]+|[a-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-Z]+\s[a-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zA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-Z]+)$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state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getListFromLocaleFile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(US-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English,stateList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Zipcode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((\d{5}-\d{4})|(\d{5})$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%% Locale file for Japanese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address-external-representation = [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yubinbango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fu-ken-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to,shi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ku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-gun,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cho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mura,chome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-ban,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banchi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yubinbango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((\d{3}-\d{4})$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fu-ken-to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getListFromLocaleFile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Japanese,fuKenToList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shi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ku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-gun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getListFromLocaleFile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Japanese,shiKuGunList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cho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mura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getListFromLocaleFile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Japanese,choMuraList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chome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-ban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goes here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banchi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Regex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Functional aspects as extensional definitions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Example of an externalized lexical </a:t>
            </a:r>
            <a:r>
              <a:rPr lang="en-US" dirty="0" err="1" smtClean="0"/>
              <a:t>denition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Cup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internal representation: string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convert2Locale(c1: cup1, locale) returns (Real)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...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 </a:t>
            </a:r>
            <a:r>
              <a:rPr lang="en-US" dirty="0" err="1" smtClean="0"/>
              <a:t>Engrish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05100" y="2223929"/>
            <a:ext cx="3733800" cy="30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</a:p>
          <a:p>
            <a:r>
              <a:rPr lang="en-US" dirty="0" smtClean="0"/>
              <a:t>Needs to define architecture for externalizing data-frames (recognizers)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Fun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Miss-Translations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Miss-Translations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 2002, a sign in front of a rock garden in the Forbidden City in Beijing warned tourists: PLEASE DO NOT CLIMB THE ROCKETRY.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Sign over the information booth in a Beijing railroad station: QUESTION AUTHORITY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Included with the package of complimentary wares in a Chinese hotel was a pair of workout shorts marked: UNCOMPLIMENTARY PANTS.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paragliding site near Beijing has a sign that reads: SITE OF JUMPING UMBRELLA.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translation of the Ethnic Minorities Park in Beijing for a long time was RACIST PARK.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Hotel, Acapulco: THE MANAGER HAS PERSONALLY PASSED ALL THE WATER SERVED HERE.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a restaurant window: "DON'T STAND THERE AND BE HUNGRY. COME ON IN AND GET FED UP."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an East African newspaper: A NEW SWIMMING POOL IS RAPIDLY TAKING SHAPE SINCE THE CONTRACTORS HAVE THROWN IN THE BULK OF THEIR WORKERS.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 Nairobi restaurant: CUSTOMERS WHO FIND OUR WAITRESSES RUDE OUGHT TO SEE THE MANAGER.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a South African building: MENTAL HEALTH PREVENTION CENTRE.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 South African maternity ward: NO CHILDREN ALLOWED.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Hotel, Yugoslavia: THE FLATTENING OF UNDERWEAR WITH PLEASURE IS THE JOB OF THE CHAMBERMAID.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Cocktail lounge, Norway: LADIES ARE REQUESTED NOT TO HAVE CHILDREN IN THE BAR.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Airline ticket office, Copenhagen: WE TAKE YOUR BAGS AND SEND THEM IN ALL DIRECTIONS.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Hotel, Vienna: IN CASE OF FIRE, DO YOUR UTMOST TO ALARM THE HOTEL PORTER.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a Budapest zoo: PLEASE DO NOT FEED THE ANIMALS. IF YOU HAVE ANY SUITABLE FOOD, GIVE IT TO THE GUARD ON DUTY.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lobby of a Moscow hotel across from a Russian Orthodox monastery: YOU ARE WELCOME TO VISIT THE CEMETERY WHERE FAMOUS RUSSIAN AND SOVIET COMPOSERS, ARTISTS, AND WRITERS ARE BURIED DAILY EXCEPT THURSDAY.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and Nez Zealand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On a poster in Sydney : ARE YOU AN ADULT THAT CANNOT READ? IF SO, WE CAN HELP.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 New Zealand restaurant: OPEN SEVEN DAYS A WEEK, AND WEEKENDS TOO.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a highway sign in Australia: TAKE NOTICE: WHEN THIS SIGN IS UNDER WATER; THIS ROAD IS IMPASSABLE.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 </a:t>
            </a:r>
            <a:r>
              <a:rPr lang="en-US" dirty="0" err="1" smtClean="0"/>
              <a:t>Engrish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6050" y="2402999"/>
            <a:ext cx="3771900" cy="27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 </a:t>
            </a:r>
            <a:r>
              <a:rPr lang="en-US" dirty="0" err="1" smtClean="0"/>
              <a:t>Engrish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86050" y="2239169"/>
            <a:ext cx="3771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 </a:t>
            </a:r>
            <a:r>
              <a:rPr lang="en-US" dirty="0" err="1" smtClean="0"/>
              <a:t>Engrish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67000" y="2311559"/>
            <a:ext cx="3810000" cy="290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 </a:t>
            </a:r>
            <a:r>
              <a:rPr lang="en-US" dirty="0" err="1" smtClean="0"/>
              <a:t>Engrish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2750" y="1602899"/>
            <a:ext cx="323850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</a:t>
            </a:r>
            <a:r>
              <a:rPr lang="en-US" dirty="0"/>
              <a:t>of June 2010, 72.6% of the almost 2 billion Web </a:t>
            </a:r>
            <a:r>
              <a:rPr lang="en-US" dirty="0" smtClean="0"/>
              <a:t>users, the ultimate </a:t>
            </a:r>
            <a:r>
              <a:rPr lang="en-US" dirty="0"/>
              <a:t>audience for the Semantic </a:t>
            </a:r>
            <a:r>
              <a:rPr lang="en-US" dirty="0" smtClean="0"/>
              <a:t>web, speak a </a:t>
            </a:r>
            <a:r>
              <a:rPr lang="en-US" dirty="0"/>
              <a:t>language other than English</a:t>
            </a:r>
          </a:p>
        </p:txBody>
      </p:sp>
      <p:sp>
        <p:nvSpPr>
          <p:cNvPr id="15362" name="AutoShape 2" descr="Top 10 Internet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Top 10 Internet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http://www.internetworldstats.com/images/languages200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1" descr="C:\Users\Yuri\Desktop\languages2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090293" cy="458112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C1E9A-716D-49E7-ACA4-249EF2982F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GLOBALIZATION: DEFINED*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068" y="1369919"/>
            <a:ext cx="7770091" cy="4572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600" b="1" dirty="0"/>
              <a:t>Globalization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process of making all the necessary technical, financial, managerial, personnel, marketing and other enterprise decisions necessary to facilitate localization.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Internationalization (i18n)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process of ensuring at a technical/design level that a product can be easily localized.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Localization (l10n)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process of modifying products or services to account for differences in distinct markets.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Translation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process of converting verbal communication from one language to another.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Locale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part of the user’s environment that is dependent on language, country/region and cultural conventions.  </a:t>
            </a:r>
            <a:endParaRPr lang="en-US" sz="1600" b="1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1" y="6020361"/>
            <a:ext cx="3581977" cy="2461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1387" tIns="45693" rIns="91387" bIns="4569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*SOURCE: The Localization Industry Primer.  ©2003 LISA.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91BEF0-4ABE-4AC6-B1DB-09CF75696D7A}" type="slidenum">
              <a:rPr lang="en-US" smtClean="0"/>
              <a:pPr/>
              <a:t>9</a:t>
            </a:fld>
            <a:endParaRPr lang="en-US">
              <a:solidFill>
                <a:srgbClr val="91001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taria">
  <a:themeElements>
    <a:clrScheme name="Wistaria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Wistaria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staria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307</TotalTime>
  <Words>1240</Words>
  <Application>Microsoft Office PowerPoint</Application>
  <PresentationFormat>On-screen Show (4:3)</PresentationFormat>
  <Paragraphs>245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Wistaria</vt:lpstr>
      <vt:lpstr>Cross-Cultural and Cross-Lingual Ontology Engineering</vt:lpstr>
      <vt:lpstr>Funny Engrish</vt:lpstr>
      <vt:lpstr>Funny Engrish</vt:lpstr>
      <vt:lpstr>Funny Engrish</vt:lpstr>
      <vt:lpstr>Funny Engrish</vt:lpstr>
      <vt:lpstr>Funny Engrish</vt:lpstr>
      <vt:lpstr>Funny Engrish</vt:lpstr>
      <vt:lpstr>Motivation</vt:lpstr>
      <vt:lpstr>GLOBALIZATION: DEFINED*</vt:lpstr>
      <vt:lpstr>What does this gesture mean?</vt:lpstr>
      <vt:lpstr>What is Internationalization?</vt:lpstr>
      <vt:lpstr>Properties of i18n. </vt:lpstr>
      <vt:lpstr>Example Non-i18n Program</vt:lpstr>
      <vt:lpstr>Locales</vt:lpstr>
      <vt:lpstr>Why do we “think” we care?</vt:lpstr>
      <vt:lpstr>Why do we “really” care?</vt:lpstr>
      <vt:lpstr>Common Software Engineering i18n/L10n practices</vt:lpstr>
      <vt:lpstr>Why i18n/L10n matters in Ontology</vt:lpstr>
      <vt:lpstr>Conceptualization Example</vt:lpstr>
      <vt:lpstr>Intensional vs Extensional Definitions</vt:lpstr>
      <vt:lpstr>So what is better? -- A recipe ontology example --</vt:lpstr>
      <vt:lpstr>An example data frame with a car ads ontolgy</vt:lpstr>
      <vt:lpstr>Slide 23</vt:lpstr>
      <vt:lpstr>Slide 24</vt:lpstr>
      <vt:lpstr>Some Recommendations for Ontology i18n/L10n</vt:lpstr>
      <vt:lpstr>Lexical: Best as Externalized extensional definitions</vt:lpstr>
      <vt:lpstr>Cultural relevant aspects as extensional definitions</vt:lpstr>
      <vt:lpstr>Cultural relevant aspects as extensional definitions</vt:lpstr>
      <vt:lpstr>Functional aspects as extensional definitions</vt:lpstr>
      <vt:lpstr>Final Remarks</vt:lpstr>
      <vt:lpstr>For Fun</vt:lpstr>
      <vt:lpstr>Chinese Miss-Translations</vt:lpstr>
      <vt:lpstr>Mexico</vt:lpstr>
      <vt:lpstr>Africa</vt:lpstr>
      <vt:lpstr>Europe</vt:lpstr>
      <vt:lpstr>Australia and Nez Zealand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Cross-Cultural and Cross-Lingual Ontology Engineering</dc:title>
  <dc:creator>Yuri</dc:creator>
  <cp:lastModifiedBy>Yuri</cp:lastModifiedBy>
  <cp:revision>3</cp:revision>
  <dcterms:created xsi:type="dcterms:W3CDTF">2010-10-21T18:27:12Z</dcterms:created>
  <dcterms:modified xsi:type="dcterms:W3CDTF">2010-11-07T03:48:53Z</dcterms:modified>
</cp:coreProperties>
</file>